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notesMasterIdLst>
    <p:notesMasterId r:id="rId37"/>
  </p:notesMasterIdLst>
  <p:sldIdLst>
    <p:sldId id="256" r:id="rId2"/>
    <p:sldId id="306" r:id="rId3"/>
    <p:sldId id="269" r:id="rId4"/>
    <p:sldId id="268" r:id="rId5"/>
    <p:sldId id="258" r:id="rId6"/>
    <p:sldId id="260" r:id="rId7"/>
    <p:sldId id="290" r:id="rId8"/>
    <p:sldId id="314" r:id="rId9"/>
    <p:sldId id="316" r:id="rId10"/>
    <p:sldId id="315" r:id="rId11"/>
    <p:sldId id="317" r:id="rId12"/>
    <p:sldId id="307" r:id="rId13"/>
    <p:sldId id="288" r:id="rId14"/>
    <p:sldId id="298" r:id="rId15"/>
    <p:sldId id="294" r:id="rId16"/>
    <p:sldId id="295" r:id="rId17"/>
    <p:sldId id="296" r:id="rId18"/>
    <p:sldId id="291" r:id="rId19"/>
    <p:sldId id="293" r:id="rId20"/>
    <p:sldId id="292" r:id="rId21"/>
    <p:sldId id="297" r:id="rId22"/>
    <p:sldId id="312" r:id="rId23"/>
    <p:sldId id="308" r:id="rId24"/>
    <p:sldId id="309" r:id="rId25"/>
    <p:sldId id="310" r:id="rId26"/>
    <p:sldId id="311" r:id="rId27"/>
    <p:sldId id="278" r:id="rId28"/>
    <p:sldId id="267" r:id="rId29"/>
    <p:sldId id="261" r:id="rId30"/>
    <p:sldId id="271" r:id="rId31"/>
    <p:sldId id="263" r:id="rId32"/>
    <p:sldId id="270" r:id="rId33"/>
    <p:sldId id="262" r:id="rId34"/>
    <p:sldId id="264" r:id="rId35"/>
    <p:sldId id="313" r:id="rId3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1" autoAdjust="0"/>
    <p:restoredTop sz="97046" autoAdjust="0"/>
  </p:normalViewPr>
  <p:slideViewPr>
    <p:cSldViewPr snapToGrid="0" snapToObjects="1">
      <p:cViewPr>
        <p:scale>
          <a:sx n="165" d="100"/>
          <a:sy n="165" d="100"/>
        </p:scale>
        <p:origin x="896" y="70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5E481-FB6F-0048-97C4-0BDF55EDB7B9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3EE2C-2260-694A-BFB3-1A7013CEA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9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pbpython.com</a:t>
            </a:r>
            <a:r>
              <a:rPr lang="en-US" dirty="0"/>
              <a:t>/visualization-tools-1.html?utm_campaign=Data_Elixir_20&amp;utm_medium=</a:t>
            </a:r>
            <a:r>
              <a:rPr lang="en-US" dirty="0" err="1"/>
              <a:t>email&amp;utm_source</a:t>
            </a:r>
            <a:r>
              <a:rPr lang="en-US" dirty="0"/>
              <a:t>=Data%2BElixir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wrobstory</a:t>
            </a:r>
            <a:r>
              <a:rPr lang="en-US" dirty="0"/>
              <a:t>/python-data-visualization-what-now</a:t>
            </a:r>
          </a:p>
          <a:p>
            <a:r>
              <a:rPr lang="en-US" dirty="0"/>
              <a:t>Check out</a:t>
            </a:r>
          </a:p>
          <a:p>
            <a:r>
              <a:rPr lang="en-US" dirty="0"/>
              <a:t>http://</a:t>
            </a:r>
            <a:r>
              <a:rPr lang="en-US" dirty="0" err="1"/>
              <a:t>newcoder.io</a:t>
            </a:r>
            <a:r>
              <a:rPr lang="en-US" dirty="0"/>
              <a:t>/Intro-DataViz/</a:t>
            </a:r>
          </a:p>
          <a:p>
            <a:r>
              <a:rPr lang="en-US" dirty="0"/>
              <a:t>http://</a:t>
            </a:r>
            <a:r>
              <a:rPr lang="en-US" dirty="0" err="1"/>
              <a:t>radar.oreilly.com</a:t>
            </a:r>
            <a:r>
              <a:rPr lang="en-US" dirty="0"/>
              <a:t>/2013/03/python-data-tools-just-keep-getting-</a:t>
            </a:r>
            <a:r>
              <a:rPr lang="en-US" dirty="0" err="1"/>
              <a:t>better.html</a:t>
            </a:r>
            <a:endParaRPr lang="en-US" dirty="0"/>
          </a:p>
          <a:p>
            <a:r>
              <a:rPr lang="en-US" dirty="0"/>
              <a:t>Network visualization (</a:t>
            </a:r>
            <a:r>
              <a:rPr lang="en-US" dirty="0" err="1"/>
              <a:t>Cytoscape</a:t>
            </a:r>
            <a:r>
              <a:rPr lang="en-US" dirty="0"/>
              <a:t>, </a:t>
            </a:r>
            <a:r>
              <a:rPr lang="en-US" dirty="0" err="1"/>
              <a:t>Gelphi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8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Upper-left – randomly distributed</a:t>
            </a:r>
          </a:p>
          <a:p>
            <a:r>
              <a:rPr lang="en-US" dirty="0"/>
              <a:t>Upper-right – curvilinear linear regression</a:t>
            </a:r>
          </a:p>
          <a:p>
            <a:r>
              <a:rPr lang="en-US" dirty="0"/>
              <a:t>Lower-left -</a:t>
            </a:r>
            <a:r>
              <a:rPr lang="en-US" baseline="0" dirty="0"/>
              <a:t> possible outlier</a:t>
            </a:r>
          </a:p>
          <a:p>
            <a:r>
              <a:rPr lang="en-US" baseline="0" dirty="0"/>
              <a:t>Lower-right – probable outlier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Charles Joseph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Minard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i="1" dirty="0">
                <a:effectLst/>
              </a:rPr>
              <a:t>Figurative Map of the successive losses in men of the French Army in the Russian campaign 1812-1813.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i="1" dirty="0">
                <a:effectLst/>
              </a:rPr>
              <a:t>Drawn by Mr. </a:t>
            </a:r>
            <a:r>
              <a:rPr lang="en-US" i="1" dirty="0" err="1">
                <a:effectLst/>
              </a:rPr>
              <a:t>Minard</a:t>
            </a:r>
            <a:r>
              <a:rPr lang="en-US" i="1" dirty="0">
                <a:effectLst/>
              </a:rPr>
              <a:t>, Inspector General of Bridges and Roads in retirement. Paris, 20 November 1869.</a:t>
            </a:r>
            <a:br>
              <a:rPr lang="en-US" dirty="0">
                <a:effectLst/>
              </a:rPr>
            </a:br>
            <a:r>
              <a:rPr lang="en-US" i="1" dirty="0">
                <a:effectLst/>
              </a:rPr>
              <a:t>The numbers of men present are represented by the widths of the colored zones in a rate of one millimeter for ten thousand men; these are also written beside the zones. Red designates men moving into Russia, black those on retreat. — The </a:t>
            </a:r>
            <a:r>
              <a:rPr lang="en-US" i="1" dirty="0" err="1">
                <a:effectLst/>
              </a:rPr>
              <a:t>informations</a:t>
            </a:r>
            <a:r>
              <a:rPr lang="en-US" i="1" dirty="0">
                <a:effectLst/>
              </a:rPr>
              <a:t> used for drawing the map were taken from the works of Messrs. Thiers, de </a:t>
            </a:r>
            <a:r>
              <a:rPr lang="en-US" i="1" dirty="0" err="1">
                <a:effectLst/>
              </a:rPr>
              <a:t>Ségur</a:t>
            </a:r>
            <a:r>
              <a:rPr lang="en-US" i="1" dirty="0">
                <a:effectLst/>
              </a:rPr>
              <a:t>, de </a:t>
            </a:r>
            <a:r>
              <a:rPr lang="en-US" i="1" dirty="0" err="1">
                <a:effectLst/>
              </a:rPr>
              <a:t>Fezensac</a:t>
            </a:r>
            <a:r>
              <a:rPr lang="en-US" i="1" dirty="0">
                <a:effectLst/>
              </a:rPr>
              <a:t>, de Chambray and the unpublished diary of Jacob, pharmacist of the Army since 28 October.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3EE2C-2260-694A-BFB3-1A7013CEAB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7055"/>
            <a:ext cx="9144000" cy="5722056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003779"/>
            <a:ext cx="5825202" cy="1371918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375694"/>
            <a:ext cx="5825202" cy="914083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1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28363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6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026833"/>
            <a:ext cx="5418393" cy="317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2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6503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09990"/>
            <a:ext cx="6447501" cy="216288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84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2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9662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08000"/>
            <a:ext cx="6441152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12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60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508000"/>
            <a:ext cx="978557" cy="4376209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508000"/>
            <a:ext cx="5295113" cy="43762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2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758952" y="1653540"/>
            <a:ext cx="6473952" cy="11430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0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58952" y="1143000"/>
            <a:ext cx="6473952" cy="381000"/>
          </a:xfrm>
        </p:spPr>
        <p:txBody>
          <a:bodyPr lIns="0" rIns="18288">
            <a:normAutofit/>
          </a:bodyPr>
          <a:lstStyle>
            <a:lvl1pPr marL="0" marR="38098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380985" indent="0" algn="ctr">
              <a:buNone/>
            </a:lvl2pPr>
            <a:lvl3pPr marL="761970" indent="0" algn="ctr">
              <a:buNone/>
            </a:lvl3pPr>
            <a:lvl4pPr marL="1142954" indent="0" algn="ctr">
              <a:buNone/>
            </a:lvl4pPr>
            <a:lvl5pPr marL="1523939" indent="0" algn="ctr">
              <a:buNone/>
            </a:lvl5pPr>
            <a:lvl6pPr marL="1904924" indent="0" algn="ctr">
              <a:buNone/>
            </a:lvl6pPr>
            <a:lvl7pPr marL="2285909" indent="0" algn="ctr">
              <a:buNone/>
            </a:lvl7pPr>
            <a:lvl8pPr marL="2666893" indent="0" algn="ctr">
              <a:buNone/>
            </a:lvl8pPr>
            <a:lvl9pPr marL="3047878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8952" y="3680460"/>
            <a:ext cx="6473952" cy="381000"/>
          </a:xfrm>
        </p:spPr>
        <p:txBody>
          <a:bodyPr>
            <a:noAutofit/>
          </a:bodyPr>
          <a:lstStyle>
            <a:lvl1pPr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657600" y="4953000"/>
            <a:ext cx="5184648" cy="251460"/>
          </a:xfrm>
        </p:spPr>
        <p:txBody>
          <a:bodyPr>
            <a:noAutofit/>
          </a:bodyPr>
          <a:lstStyle>
            <a:lvl1pPr>
              <a:buNone/>
              <a:defRPr sz="1500" b="1">
                <a:solidFill>
                  <a:schemeClr val="bg1"/>
                </a:solidFill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3657600" y="5196840"/>
            <a:ext cx="5184648" cy="449580"/>
          </a:xfrm>
        </p:spPr>
        <p:txBody>
          <a:bodyPr>
            <a:noAutofit/>
          </a:bodyPr>
          <a:lstStyle>
            <a:lvl1pPr>
              <a:buNone/>
              <a:defRPr sz="1167" b="0">
                <a:solidFill>
                  <a:schemeClr val="bg1"/>
                </a:solidFill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9789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9016" y="5349240"/>
            <a:ext cx="914400" cy="320040"/>
          </a:xfrm>
        </p:spPr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3124200" y="495300"/>
            <a:ext cx="4724400" cy="4457700"/>
          </a:xfrm>
        </p:spPr>
        <p:txBody>
          <a:bodyPr tIns="0"/>
          <a:lstStyle>
            <a:lvl1pPr>
              <a:defRPr sz="2000"/>
            </a:lvl1pPr>
            <a:lvl2pPr>
              <a:defRPr sz="2000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00" y="492127"/>
            <a:ext cx="2743200" cy="968375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0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228600" y="1460500"/>
            <a:ext cx="2743200" cy="3506011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1667"/>
            </a:lvl1pPr>
            <a:lvl2pPr indent="0" algn="l">
              <a:buNone/>
              <a:defRPr sz="1000"/>
            </a:lvl2pPr>
            <a:lvl3pPr indent="0" algn="l">
              <a:buNone/>
              <a:defRPr sz="833"/>
            </a:lvl3pPr>
            <a:lvl4pPr indent="0" algn="l">
              <a:buNone/>
              <a:defRPr sz="750"/>
            </a:lvl4pPr>
            <a:lvl5pPr indent="0" algn="l">
              <a:buNone/>
              <a:defRPr sz="75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238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250723"/>
            <a:ext cx="6447501" cy="152215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7170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1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800491"/>
            <a:ext cx="3138026" cy="32339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800491"/>
            <a:ext cx="3138026" cy="32339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5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800819"/>
            <a:ext cx="3139217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281038"/>
            <a:ext cx="3139217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800819"/>
            <a:ext cx="3139214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281038"/>
            <a:ext cx="3139213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8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0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248837"/>
            <a:ext cx="2890896" cy="1065388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429104"/>
            <a:ext cx="3385156" cy="46053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2314224"/>
            <a:ext cx="2890896" cy="215370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9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000500"/>
            <a:ext cx="6447500" cy="47228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508000"/>
            <a:ext cx="6447501" cy="3204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472782"/>
            <a:ext cx="6447500" cy="561687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2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7055"/>
            <a:ext cx="9144000" cy="5722056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0491"/>
            <a:ext cx="6447501" cy="3233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4469"/>
            <a:ext cx="68395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219C8-F3BD-1341-AFF6-6ECFE5D63D5D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0" y="5034469"/>
            <a:ext cx="472320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4469"/>
            <a:ext cx="5125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41BE1DC-9D2C-164E-B54E-AD8F0EBD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4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  <p:sldLayoutId id="2147484010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ndavi/hour_of_cod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pointsofview/" TargetMode="External"/><Relationship Id="rId2" Type="http://schemas.openxmlformats.org/officeDocument/2006/relationships/hyperlink" Target="http://blogs.nature.com/methagora/2013/07/data-visualization-points-of-vie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nowablemagazine.org/article/mind/2019/science-data-visualiza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Visualization </a:t>
            </a:r>
            <a:r>
              <a:rPr lang="en-US"/>
              <a:t>in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Visualization Concepts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 Burke Squires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10000" y="5196840"/>
            <a:ext cx="4572000" cy="449580"/>
          </a:xfrm>
        </p:spPr>
        <p:txBody>
          <a:bodyPr/>
          <a:lstStyle/>
          <a:p>
            <a:r>
              <a:rPr lang="en-US" dirty="0"/>
              <a:t>NIAID</a:t>
            </a:r>
          </a:p>
          <a:p>
            <a:r>
              <a:rPr lang="en-US" dirty="0"/>
              <a:t>Bioinformatics and Computational Biosciences Branch (BCBB)</a:t>
            </a:r>
          </a:p>
        </p:txBody>
      </p:sp>
    </p:spTree>
    <p:extLst>
      <p:ext uri="{BB962C8B-B14F-4D97-AF65-F5344CB8AC3E}">
        <p14:creationId xmlns:p14="http://schemas.microsoft.com/office/powerpoint/2010/main" val="414750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231AE-CC84-E249-A5BA-7F0293D13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5500" y="719296"/>
            <a:ext cx="3937000" cy="4009178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A70A3D0-E020-9E46-AAC9-EF5F3BA9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Visual Elements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D47E81-18DF-2D43-B8B9-189EF1AEFA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People are better at discerning subtleties in some types of visuals than others — the length of two lines, for example, or the direction of a line are easier to tell apart than shades of gray or the intensity of a color. Studies show that graphs using visual elements high on this list are easier to read and more effective than those near the bottom.</a:t>
            </a:r>
          </a:p>
        </p:txBody>
      </p:sp>
    </p:spTree>
    <p:extLst>
      <p:ext uri="{BB962C8B-B14F-4D97-AF65-F5344CB8AC3E}">
        <p14:creationId xmlns:p14="http://schemas.microsoft.com/office/powerpoint/2010/main" val="152847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F0E1C-17B8-984A-BA1E-CD01F38FF9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8168" y="494771"/>
            <a:ext cx="3751665" cy="445822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B26E3A8-C014-EB47-9918-B5C54918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vs Bar Charts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EFC667-447F-8447-AC22-EA5A0CA006C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Pie charts - best used to show the relationship of the pieces to the whole. </a:t>
            </a:r>
          </a:p>
          <a:p>
            <a:pPr>
              <a:lnSpc>
                <a:spcPct val="110000"/>
              </a:lnSpc>
            </a:pPr>
            <a:r>
              <a:rPr lang="en-US" dirty="0"/>
              <a:t>In this graphic, the pie chart effectively shows how big or small each economic sector’s contribution is to total greenhouse gas emissions, but it’s difficult to compare sectors with each other. </a:t>
            </a:r>
          </a:p>
          <a:p>
            <a:pPr>
              <a:lnSpc>
                <a:spcPct val="110000"/>
              </a:lnSpc>
            </a:pPr>
            <a:r>
              <a:rPr lang="en-US" dirty="0"/>
              <a:t>The bar chart allows for easy comparisons between sectors but doesn’t convey how each one relates to the total.</a:t>
            </a:r>
          </a:p>
        </p:txBody>
      </p:sp>
    </p:spTree>
    <p:extLst>
      <p:ext uri="{BB962C8B-B14F-4D97-AF65-F5344CB8AC3E}">
        <p14:creationId xmlns:p14="http://schemas.microsoft.com/office/powerpoint/2010/main" val="603794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1: Know Your Audience</a:t>
            </a:r>
          </a:p>
          <a:p>
            <a:r>
              <a:rPr lang="en-US" dirty="0"/>
              <a:t>Rule 2: Identify Your Message</a:t>
            </a:r>
          </a:p>
          <a:p>
            <a:r>
              <a:rPr lang="en-US" dirty="0"/>
              <a:t>Rule 3: Adapt the Figure to the Support Medium</a:t>
            </a:r>
          </a:p>
          <a:p>
            <a:r>
              <a:rPr lang="en-US" dirty="0"/>
              <a:t>Rule 4: Captions Are Not Optional</a:t>
            </a:r>
          </a:p>
          <a:p>
            <a:r>
              <a:rPr lang="en-US" dirty="0"/>
              <a:t>Rule 5: Do Not Trust the Defaults</a:t>
            </a:r>
          </a:p>
          <a:p>
            <a:r>
              <a:rPr lang="en-US" dirty="0"/>
              <a:t>Rule 6: Use Color Effectively</a:t>
            </a:r>
          </a:p>
          <a:p>
            <a:r>
              <a:rPr lang="en-US" dirty="0"/>
              <a:t>Rule 7: Do Not Mislead the Reader</a:t>
            </a:r>
          </a:p>
          <a:p>
            <a:r>
              <a:rPr lang="en-US" dirty="0"/>
              <a:t>Rule 8: Avoid “</a:t>
            </a:r>
            <a:r>
              <a:rPr lang="en-US" dirty="0" err="1"/>
              <a:t>Chartjunk</a:t>
            </a:r>
            <a:r>
              <a:rPr lang="en-US" dirty="0"/>
              <a:t>”</a:t>
            </a:r>
          </a:p>
          <a:p>
            <a:r>
              <a:rPr lang="en-US" dirty="0"/>
              <a:t>Rule 9: Message Trumps Beauty</a:t>
            </a:r>
          </a:p>
          <a:p>
            <a:r>
              <a:rPr lang="en-US" dirty="0"/>
              <a:t>Rule 10: Get the Right Tool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61394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your audience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35" y="1779157"/>
            <a:ext cx="5715000" cy="32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your message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2849382" y="5407224"/>
            <a:ext cx="4976042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33" dirty="0"/>
              <a:t>http://</a:t>
            </a:r>
            <a:r>
              <a:rPr lang="en-US" sz="833" dirty="0" err="1"/>
              <a:t>upload.wikimedia.org</a:t>
            </a:r>
            <a:r>
              <a:rPr lang="en-US" sz="833" dirty="0"/>
              <a:t>/</a:t>
            </a:r>
            <a:r>
              <a:rPr lang="en-US" sz="833" dirty="0" err="1"/>
              <a:t>wikipedia</a:t>
            </a:r>
            <a:r>
              <a:rPr lang="en-US" sz="833" dirty="0"/>
              <a:t>/commons/9/9b/</a:t>
            </a:r>
            <a:r>
              <a:rPr lang="en-US" sz="833" dirty="0" err="1"/>
              <a:t>Social_Network_Analysis_Visualization.png</a:t>
            </a:r>
            <a:endParaRPr lang="en-US" sz="833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28" y="1608667"/>
            <a:ext cx="4693346" cy="34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173E2A-3324-AE5C-381F-BED2812A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262" y="1608667"/>
            <a:ext cx="6211476" cy="31509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ksrowell.com</a:t>
            </a:r>
            <a:r>
              <a:rPr lang="en-US" sz="1000" dirty="0"/>
              <a:t>/blog-visualizing-data/2010/12/23/data-visualization-double-take/</a:t>
            </a:r>
          </a:p>
        </p:txBody>
      </p:sp>
    </p:spTree>
    <p:extLst>
      <p:ext uri="{BB962C8B-B14F-4D97-AF65-F5344CB8AC3E}">
        <p14:creationId xmlns:p14="http://schemas.microsoft.com/office/powerpoint/2010/main" val="28337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not use the defaults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33" y="2268846"/>
            <a:ext cx="6636373" cy="22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8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color effectively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Content Placeholder 4" descr="1-s2.0-S1364815210003270-gr1b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8" t="83947" r="-4289"/>
          <a:stretch/>
        </p:blipFill>
        <p:spPr>
          <a:xfrm>
            <a:off x="888046" y="2290997"/>
            <a:ext cx="6904727" cy="20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3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not mislead the reader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3" t="38836" r="1011" b="40528"/>
          <a:stretch/>
        </p:blipFill>
        <p:spPr>
          <a:xfrm>
            <a:off x="1086138" y="2029514"/>
            <a:ext cx="6441028" cy="24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40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simplest graph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Content Placeholder 6" descr="1-s2.0-S1364815210003270-gr1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0" r="-4789" b="79771"/>
          <a:stretch/>
        </p:blipFill>
        <p:spPr>
          <a:xfrm>
            <a:off x="880634" y="2241179"/>
            <a:ext cx="6704248" cy="24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1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 anchor="ctr"/>
          <a:lstStyle/>
          <a:p>
            <a:r>
              <a:rPr lang="en-US" dirty="0"/>
              <a:t>Get the files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508001" y="1800491"/>
            <a:ext cx="6447501" cy="3233978"/>
          </a:xfrm>
        </p:spPr>
        <p:txBody>
          <a:bodyPr>
            <a:normAutofit/>
          </a:bodyPr>
          <a:lstStyle/>
          <a:p>
            <a:r>
              <a:rPr lang="en-US" dirty="0"/>
              <a:t>(http://</a:t>
            </a:r>
            <a:r>
              <a:rPr lang="en-US" dirty="0" err="1"/>
              <a:t>bioinformatics.niaid.nih.gov</a:t>
            </a:r>
            <a:r>
              <a:rPr lang="en-US" dirty="0"/>
              <a:t>)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burkesquires</a:t>
            </a:r>
            <a:r>
              <a:rPr lang="en-US" dirty="0"/>
              <a:t>/</a:t>
            </a:r>
            <a:r>
              <a:rPr lang="en-US" dirty="0" err="1"/>
              <a:t>python_biologist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“</a:t>
            </a:r>
            <a:r>
              <a:rPr lang="en-US" dirty="0" err="1"/>
              <a:t>data_viz_files.zip</a:t>
            </a:r>
            <a:r>
              <a:rPr lang="en-US" dirty="0"/>
              <a:t>” in 06_data_viz_python folder</a:t>
            </a:r>
          </a:p>
          <a:p>
            <a:r>
              <a:rPr lang="en-US" dirty="0"/>
              <a:t>(Click on file, then click on download)</a:t>
            </a:r>
          </a:p>
          <a:p>
            <a:endParaRPr lang="en-US" dirty="0"/>
          </a:p>
          <a:p>
            <a:r>
              <a:rPr lang="en-US" dirty="0" err="1"/>
              <a:t>Uncompress</a:t>
            </a:r>
            <a:endParaRPr lang="en-US" dirty="0"/>
          </a:p>
          <a:p>
            <a:endParaRPr lang="en-US" dirty="0"/>
          </a:p>
          <a:p>
            <a:r>
              <a:rPr lang="en-US" dirty="0"/>
              <a:t>Move to desktop</a:t>
            </a:r>
          </a:p>
        </p:txBody>
      </p:sp>
    </p:spTree>
    <p:extLst>
      <p:ext uri="{BB962C8B-B14F-4D97-AF65-F5344CB8AC3E}">
        <p14:creationId xmlns:p14="http://schemas.microsoft.com/office/powerpoint/2010/main" val="1158604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trumps beauty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51169"/>
            <a:ext cx="6574118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Ten-</a:t>
            </a:r>
            <a:r>
              <a:rPr lang="en-US" dirty="0" err="1"/>
              <a:t>ish</a:t>
            </a:r>
            <a:r>
              <a:rPr lang="en-US" dirty="0"/>
              <a:t> Simple Rules /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right tool…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5475211"/>
            <a:ext cx="68480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</a:t>
            </a:r>
            <a:r>
              <a:rPr lang="en-US" sz="1000" dirty="0" err="1"/>
              <a:t>journals.plos.org</a:t>
            </a:r>
            <a:r>
              <a:rPr lang="en-US" sz="1000" dirty="0"/>
              <a:t>/</a:t>
            </a:r>
            <a:r>
              <a:rPr lang="en-US" sz="1000" dirty="0" err="1"/>
              <a:t>ploscompbiol</a:t>
            </a:r>
            <a:r>
              <a:rPr lang="en-US" sz="1000" dirty="0"/>
              <a:t>/</a:t>
            </a:r>
            <a:r>
              <a:rPr lang="en-US" sz="1000" dirty="0" err="1"/>
              <a:t>article?id</a:t>
            </a:r>
            <a:r>
              <a:rPr lang="en-US" sz="1000" dirty="0"/>
              <a:t>=10.1371/journal.pcbi.1003833</a:t>
            </a:r>
          </a:p>
        </p:txBody>
      </p:sp>
    </p:spTree>
    <p:extLst>
      <p:ext uri="{BB962C8B-B14F-4D97-AF65-F5344CB8AC3E}">
        <p14:creationId xmlns:p14="http://schemas.microsoft.com/office/powerpoint/2010/main" val="74449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Data Can You Put In A Chart?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Much Data Can You Present</a:t>
            </a:r>
            <a:br>
              <a:rPr lang="en-US"/>
            </a:br>
            <a:r>
              <a:rPr lang="en-US"/>
              <a:t>In A Single Graph? Two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02" y="1800225"/>
            <a:ext cx="4527233" cy="3233738"/>
          </a:xfrm>
        </p:spPr>
      </p:pic>
      <p:sp>
        <p:nvSpPr>
          <p:cNvPr id="6" name="Rectangle 5"/>
          <p:cNvSpPr/>
          <p:nvPr/>
        </p:nvSpPr>
        <p:spPr>
          <a:xfrm>
            <a:off x="762000" y="5484168"/>
            <a:ext cx="68209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baseline="-25000" dirty="0"/>
              <a:t>Source: Sean Davis, NCI - </a:t>
            </a:r>
            <a:r>
              <a:rPr lang="en-US" sz="1500" baseline="-25000" dirty="0">
                <a:hlinkClick r:id="rId3"/>
              </a:rPr>
              <a:t>https://github.com/seandavi/hour_of_code</a:t>
            </a:r>
            <a:r>
              <a:rPr lang="en-US" sz="1500" baseline="-25000" dirty="0"/>
              <a:t>; NOTE: These are “R”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12331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Much Data Can You Present</a:t>
            </a:r>
            <a:br>
              <a:rPr lang="en-US"/>
            </a:br>
            <a:r>
              <a:rPr lang="en-US"/>
              <a:t>In A Single Graph? Three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02" y="1800225"/>
            <a:ext cx="4527233" cy="3233738"/>
          </a:xfrm>
        </p:spPr>
      </p:pic>
    </p:spTree>
    <p:extLst>
      <p:ext uri="{BB962C8B-B14F-4D97-AF65-F5344CB8AC3E}">
        <p14:creationId xmlns:p14="http://schemas.microsoft.com/office/powerpoint/2010/main" val="166151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Much Data Can You Present</a:t>
            </a:r>
            <a:br>
              <a:rPr lang="en-US"/>
            </a:br>
            <a:r>
              <a:rPr lang="en-US"/>
              <a:t>In A Single Graph? Four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02" y="1800225"/>
            <a:ext cx="4527233" cy="3233738"/>
          </a:xfrm>
        </p:spPr>
      </p:pic>
    </p:spTree>
    <p:extLst>
      <p:ext uri="{BB962C8B-B14F-4D97-AF65-F5344CB8AC3E}">
        <p14:creationId xmlns:p14="http://schemas.microsoft.com/office/powerpoint/2010/main" val="141302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Much Data Can You Present</a:t>
            </a:r>
            <a:br>
              <a:rPr lang="en-US"/>
            </a:br>
            <a:r>
              <a:rPr lang="en-US"/>
              <a:t>In A Single Graph? Five Dimensions?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02" y="1800225"/>
            <a:ext cx="4527233" cy="3233738"/>
          </a:xfrm>
        </p:spPr>
      </p:pic>
    </p:spTree>
    <p:extLst>
      <p:ext uri="{BB962C8B-B14F-4D97-AF65-F5344CB8AC3E}">
        <p14:creationId xmlns:p14="http://schemas.microsoft.com/office/powerpoint/2010/main" val="191714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Which Chart To Use?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2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 the Right Chart Type for your Data</a:t>
            </a:r>
          </a:p>
        </p:txBody>
      </p:sp>
      <p:pic>
        <p:nvPicPr>
          <p:cNvPr id="5" name="Content Placeholder 4" descr="data-chart-typ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10" y="1800225"/>
            <a:ext cx="4610817" cy="3233738"/>
          </a:xfrm>
        </p:spPr>
      </p:pic>
      <p:sp>
        <p:nvSpPr>
          <p:cNvPr id="6" name="Rectangle 5"/>
          <p:cNvSpPr/>
          <p:nvPr/>
        </p:nvSpPr>
        <p:spPr>
          <a:xfrm>
            <a:off x="3772986" y="5484168"/>
            <a:ext cx="3810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baseline="-25000" dirty="0"/>
              <a:t>Source: http://</a:t>
            </a:r>
            <a:r>
              <a:rPr lang="en-US" sz="1500" baseline="-25000" dirty="0" err="1"/>
              <a:t>img.labnol.org</a:t>
            </a:r>
            <a:r>
              <a:rPr lang="en-US" sz="1500" baseline="-25000" dirty="0"/>
              <a:t>/di/choosing_a_good_chart2.pdf</a:t>
            </a:r>
          </a:p>
        </p:txBody>
      </p:sp>
    </p:spTree>
    <p:extLst>
      <p:ext uri="{BB962C8B-B14F-4D97-AF65-F5344CB8AC3E}">
        <p14:creationId xmlns:p14="http://schemas.microsoft.com/office/powerpoint/2010/main" val="2783515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Static data visualization</a:t>
            </a:r>
          </a:p>
          <a:p>
            <a:pPr lvl="1"/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en-US" dirty="0" err="1"/>
              <a:t>seaborn</a:t>
            </a:r>
            <a:r>
              <a:rPr lang="en-US" dirty="0"/>
              <a:t>, </a:t>
            </a:r>
            <a:r>
              <a:rPr lang="en-US" dirty="0" err="1"/>
              <a:t>ggpy</a:t>
            </a:r>
            <a:r>
              <a:rPr lang="en-US" dirty="0"/>
              <a:t> (</a:t>
            </a:r>
            <a:r>
              <a:rPr lang="en-US" dirty="0" err="1"/>
              <a:t>ggplot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Dynamic visualization</a:t>
            </a:r>
          </a:p>
          <a:p>
            <a:pPr lvl="1"/>
            <a:r>
              <a:rPr lang="en-US" dirty="0" err="1"/>
              <a:t>Bokeh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Declarative Visualization</a:t>
            </a:r>
          </a:p>
          <a:p>
            <a:pPr lvl="1"/>
            <a:r>
              <a:rPr lang="en-US" dirty="0"/>
              <a:t>Altair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Specialized visualizations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 of geographical data, timelines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3D visualization –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Vispy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03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What is Data Visualization?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000"/>
              <a:t>“The visual </a:t>
            </a:r>
            <a:r>
              <a:rPr lang="en-US" sz="3000">
                <a:solidFill>
                  <a:srgbClr val="FF0000"/>
                </a:solidFill>
              </a:rPr>
              <a:t>analysis</a:t>
            </a:r>
            <a:r>
              <a:rPr lang="en-US" sz="3000"/>
              <a:t> of and </a:t>
            </a:r>
            <a:r>
              <a:rPr lang="en-US" sz="3000">
                <a:solidFill>
                  <a:srgbClr val="FF0000"/>
                </a:solidFill>
              </a:rPr>
              <a:t>communication </a:t>
            </a:r>
          </a:p>
          <a:p>
            <a:r>
              <a:rPr lang="en-US" sz="3000"/>
              <a:t>of data”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88205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(non-python)</a:t>
            </a:r>
            <a:br>
              <a:rPr lang="en-US" dirty="0"/>
            </a:br>
            <a:r>
              <a:rPr lang="en-US" dirty="0"/>
              <a:t>Data Visualization Techniques: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9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Visualization: </a:t>
            </a:r>
            <a:r>
              <a:rPr lang="en-US" dirty="0" err="1"/>
              <a:t>Cytoscape</a:t>
            </a:r>
            <a:endParaRPr lang="en-US" dirty="0"/>
          </a:p>
        </p:txBody>
      </p:sp>
      <p:pic>
        <p:nvPicPr>
          <p:cNvPr id="6" name="Content Placeholder 5" descr="visualMapping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97" y="1800225"/>
            <a:ext cx="4529044" cy="3233738"/>
          </a:xfrm>
        </p:spPr>
      </p:pic>
    </p:spTree>
    <p:extLst>
      <p:ext uri="{BB962C8B-B14F-4D97-AF65-F5344CB8AC3E}">
        <p14:creationId xmlns:p14="http://schemas.microsoft.com/office/powerpoint/2010/main" val="76381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Visualization: </a:t>
            </a:r>
            <a:r>
              <a:rPr lang="en-US" dirty="0" err="1"/>
              <a:t>Gelphi</a:t>
            </a:r>
            <a:endParaRPr lang="en-US" dirty="0"/>
          </a:p>
        </p:txBody>
      </p:sp>
      <p:pic>
        <p:nvPicPr>
          <p:cNvPr id="6" name="Content Placeholder 5" descr="home_screensh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19" y="2280444"/>
            <a:ext cx="3683000" cy="2273300"/>
          </a:xfrm>
        </p:spPr>
      </p:pic>
    </p:spTree>
    <p:extLst>
      <p:ext uri="{BB962C8B-B14F-4D97-AF65-F5344CB8AC3E}">
        <p14:creationId xmlns:p14="http://schemas.microsoft.com/office/powerpoint/2010/main" val="225829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Ten Simple Rules for Better Figures</a:t>
            </a:r>
            <a:r>
              <a:rPr lang="en-US" dirty="0"/>
              <a:t>. Nicolas P. </a:t>
            </a:r>
            <a:r>
              <a:rPr lang="en-US" dirty="0" err="1"/>
              <a:t>Rougier</a:t>
            </a:r>
            <a:r>
              <a:rPr lang="en-US" dirty="0"/>
              <a:t> , Michael </a:t>
            </a:r>
            <a:r>
              <a:rPr lang="en-US" dirty="0" err="1"/>
              <a:t>Droettboom</a:t>
            </a:r>
            <a:r>
              <a:rPr lang="en-US" dirty="0"/>
              <a:t>, Philip E. Bourne. PLOS Computational Biology. September 11, 2014</a:t>
            </a:r>
          </a:p>
        </p:txBody>
      </p:sp>
    </p:spTree>
    <p:extLst>
      <p:ext uri="{BB962C8B-B14F-4D97-AF65-F5344CB8AC3E}">
        <p14:creationId xmlns:p14="http://schemas.microsoft.com/office/powerpoint/2010/main" val="1053501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one-dataset-visualized-25-ways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flowingdata.com</a:t>
            </a:r>
            <a:r>
              <a:rPr lang="en-US" dirty="0"/>
              <a:t>/2017/01/24/one-dataset-visualized-25-ways/</a:t>
            </a:r>
          </a:p>
        </p:txBody>
      </p:sp>
    </p:spTree>
    <p:extLst>
      <p:ext uri="{BB962C8B-B14F-4D97-AF65-F5344CB8AC3E}">
        <p14:creationId xmlns:p14="http://schemas.microsoft.com/office/powerpoint/2010/main" val="2711470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Nature Methods: Point of View column</a:t>
            </a:r>
          </a:p>
          <a:p>
            <a:pPr lvl="1"/>
            <a:r>
              <a:rPr lang="en-US" dirty="0">
                <a:hlinkClick r:id="rId2"/>
              </a:rPr>
              <a:t>http://blogs.nature.com/methagora/2013/07/data-visualization-points-of-view.html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http://mkweb.bcgsc.ca/pointsofview/</a:t>
            </a:r>
            <a:endParaRPr lang="en-US" dirty="0"/>
          </a:p>
          <a:p>
            <a:r>
              <a:rPr lang="en-US" dirty="0">
                <a:hlinkClick r:id="rId4"/>
              </a:rPr>
              <a:t>Publications</a:t>
            </a:r>
          </a:p>
          <a:p>
            <a:pPr lvl="1"/>
            <a:r>
              <a:rPr lang="en-US" dirty="0">
                <a:hlinkClick r:id="rId4"/>
              </a:rPr>
              <a:t>https://www.knowablemagazine.org/article/mind/2019/science-data-visualization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www.annualreviews.org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/pdf/10.1146/annurev-biodatasci-080917-013424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www.vanseodesign.com</a:t>
            </a:r>
            <a:r>
              <a:rPr lang="en-US" dirty="0"/>
              <a:t>/web-design/gestalt-principles-of-perception/</a:t>
            </a:r>
          </a:p>
          <a:p>
            <a:r>
              <a:rPr lang="en-US" dirty="0"/>
              <a:t>Course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enrico.bertini.io</a:t>
            </a:r>
            <a:r>
              <a:rPr lang="en-US" dirty="0"/>
              <a:t>/teaching/</a:t>
            </a:r>
          </a:p>
          <a:p>
            <a:r>
              <a:rPr lang="en-US" dirty="0"/>
              <a:t>Chart Chooser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labs.juiceanalytics.com</a:t>
            </a:r>
            <a:r>
              <a:rPr lang="en-US" dirty="0"/>
              <a:t>/</a:t>
            </a:r>
            <a:r>
              <a:rPr lang="en-US" dirty="0" err="1"/>
              <a:t>chartchooser</a:t>
            </a:r>
            <a:r>
              <a:rPr lang="en-US" dirty="0"/>
              <a:t>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1" y="508000"/>
            <a:ext cx="5290344" cy="1100667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Anscombe’s</a:t>
            </a:r>
            <a:r>
              <a:rPr lang="en-US" dirty="0"/>
              <a:t> Quartet</a:t>
            </a:r>
          </a:p>
        </p:txBody>
      </p:sp>
      <p:pic>
        <p:nvPicPr>
          <p:cNvPr id="5" name="Content Placeholder 4" descr="Anscombe's quartet tabl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1240631"/>
            <a:ext cx="5765349" cy="3233738"/>
          </a:xfrm>
        </p:spPr>
      </p:pic>
    </p:spTree>
    <p:extLst>
      <p:ext uri="{BB962C8B-B14F-4D97-AF65-F5344CB8AC3E}">
        <p14:creationId xmlns:p14="http://schemas.microsoft.com/office/powerpoint/2010/main" val="217792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Anscombe’s</a:t>
            </a:r>
            <a:r>
              <a:rPr lang="en-US" dirty="0"/>
              <a:t> Quartet</a:t>
            </a:r>
          </a:p>
        </p:txBody>
      </p:sp>
      <p:pic>
        <p:nvPicPr>
          <p:cNvPr id="5" name="Content Placeholder 4" descr="anscomb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89" y="1058333"/>
            <a:ext cx="5409323" cy="3927169"/>
          </a:xfrm>
        </p:spPr>
      </p:pic>
    </p:spTree>
    <p:extLst>
      <p:ext uri="{BB962C8B-B14F-4D97-AF65-F5344CB8AC3E}">
        <p14:creationId xmlns:p14="http://schemas.microsoft.com/office/powerpoint/2010/main" val="261429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800491"/>
            <a:ext cx="6447501" cy="3233978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  <a:p>
            <a:pPr lvl="1"/>
            <a:r>
              <a:rPr lang="en-US" dirty="0"/>
              <a:t>Understand the data</a:t>
            </a:r>
          </a:p>
          <a:p>
            <a:pPr lvl="1"/>
            <a:r>
              <a:rPr lang="en-US" dirty="0"/>
              <a:t>Derive information from data</a:t>
            </a:r>
          </a:p>
          <a:p>
            <a:pPr lvl="1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Of information</a:t>
            </a:r>
          </a:p>
          <a:p>
            <a:pPr lvl="1"/>
            <a:r>
              <a:rPr lang="en-US" dirty="0"/>
              <a:t>Of trends</a:t>
            </a:r>
          </a:p>
          <a:p>
            <a:pPr lvl="1"/>
            <a:r>
              <a:rPr lang="en-US" dirty="0"/>
              <a:t>Involves simplification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89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>
            <a:normAutofit/>
          </a:bodyPr>
          <a:lstStyle/>
          <a:p>
            <a:r>
              <a:rPr lang="en-US" dirty="0"/>
              <a:t>Napoleon's March by Charles Minard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999" y="1082566"/>
            <a:ext cx="8122253" cy="3870641"/>
          </a:xfrm>
        </p:spPr>
      </p:pic>
      <p:sp>
        <p:nvSpPr>
          <p:cNvPr id="7" name="Rectangle 6"/>
          <p:cNvSpPr/>
          <p:nvPr/>
        </p:nvSpPr>
        <p:spPr>
          <a:xfrm>
            <a:off x="5924774" y="5393024"/>
            <a:ext cx="1592103" cy="2205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33" dirty="0" err="1"/>
              <a:t>Minard’s</a:t>
            </a:r>
            <a:r>
              <a:rPr lang="en-US" sz="833" dirty="0"/>
              <a:t> Greatest Hit, c.1869</a:t>
            </a:r>
          </a:p>
        </p:txBody>
      </p:sp>
    </p:spTree>
    <p:extLst>
      <p:ext uri="{BB962C8B-B14F-4D97-AF65-F5344CB8AC3E}">
        <p14:creationId xmlns:p14="http://schemas.microsoft.com/office/powerpoint/2010/main" val="327872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7F34FD-1F74-2145-B8A3-50800E3EB8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71283" y="494771"/>
            <a:ext cx="3925435" cy="4458229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48F3CA6-750C-0148-9962-03DA6BE0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scientists need to be better at data visualization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742448-8EDB-BF40-B16F-01DFB5CCBA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scientific literature is riddled with bad charts and graphs, leading to misunderstanding and worse. Avoiding design missteps can improve understanding of research.</a:t>
            </a:r>
          </a:p>
          <a:p>
            <a:r>
              <a:rPr lang="en-US" dirty="0"/>
              <a:t>By Betsy Mason</a:t>
            </a:r>
          </a:p>
          <a:p>
            <a:r>
              <a:rPr lang="en-US" dirty="0"/>
              <a:t>Knowable Magazine 11.12.2019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F87FD4-39FA-A34C-8A6E-8F60FB7BEFC2}"/>
              </a:ext>
            </a:extLst>
          </p:cNvPr>
          <p:cNvSpPr/>
          <p:nvPr/>
        </p:nvSpPr>
        <p:spPr>
          <a:xfrm>
            <a:off x="3371283" y="4966511"/>
            <a:ext cx="3810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https://</a:t>
            </a:r>
            <a:r>
              <a:rPr lang="en-US" sz="1500" dirty="0" err="1"/>
              <a:t>www.knowablemagazine.org</a:t>
            </a:r>
            <a:r>
              <a:rPr lang="en-US" sz="1500" dirty="0"/>
              <a:t>/article/mind/2019/science-data-visualization</a:t>
            </a:r>
          </a:p>
        </p:txBody>
      </p:sp>
    </p:spTree>
    <p:extLst>
      <p:ext uri="{BB962C8B-B14F-4D97-AF65-F5344CB8AC3E}">
        <p14:creationId xmlns:p14="http://schemas.microsoft.com/office/powerpoint/2010/main" val="194979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78F02-C68A-8041-B60B-72BC0C40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scientists need to be better at data visualization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5F7335-6994-BC4B-B009-F5F0D0BAC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37" y="1800225"/>
            <a:ext cx="4991564" cy="3233738"/>
          </a:xfrm>
        </p:spPr>
      </p:pic>
    </p:spTree>
    <p:extLst>
      <p:ext uri="{BB962C8B-B14F-4D97-AF65-F5344CB8AC3E}">
        <p14:creationId xmlns:p14="http://schemas.microsoft.com/office/powerpoint/2010/main" val="26382083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3765</TotalTime>
  <Words>1252</Words>
  <Application>Microsoft Macintosh PowerPoint</Application>
  <PresentationFormat>On-screen Show (16:10)</PresentationFormat>
  <Paragraphs>150</Paragraphs>
  <Slides>35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Trebuchet MS</vt:lpstr>
      <vt:lpstr>Wingdings 3</vt:lpstr>
      <vt:lpstr>Facet</vt:lpstr>
      <vt:lpstr>Data Visualization in Python</vt:lpstr>
      <vt:lpstr>Get the files…</vt:lpstr>
      <vt:lpstr>What is Data Visualization?</vt:lpstr>
      <vt:lpstr> Anscombe’s Quartet</vt:lpstr>
      <vt:lpstr> Anscombe’s Quartet</vt:lpstr>
      <vt:lpstr>Objectives</vt:lpstr>
      <vt:lpstr>Napoleon's March by Charles Minard</vt:lpstr>
      <vt:lpstr>Why scientists need to be better at data visualization</vt:lpstr>
      <vt:lpstr>Why scientists need to be better at data visualization</vt:lpstr>
      <vt:lpstr>Ranking Visual Elements</vt:lpstr>
      <vt:lpstr>Pie vs Bar Charts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Ten-ish Simple Rules / Guidelines</vt:lpstr>
      <vt:lpstr>How Much Data Can You Put In A Chart?</vt:lpstr>
      <vt:lpstr>How Much Data Can You Present In A Single Graph? Two Dimensions?</vt:lpstr>
      <vt:lpstr>How Much Data Can You Present In A Single Graph? Three Dimensions?</vt:lpstr>
      <vt:lpstr>How Much Data Can You Present In A Single Graph? Four Dimensions?</vt:lpstr>
      <vt:lpstr>How Much Data Can You Present In A Single Graph? Five Dimensions?</vt:lpstr>
      <vt:lpstr>How Do I Know Which Chart To Use?</vt:lpstr>
      <vt:lpstr>Choose the Right Chart Type for your Data</vt:lpstr>
      <vt:lpstr>Data Visualization</vt:lpstr>
      <vt:lpstr>Additional (non-python) Data Visualization Techniques:</vt:lpstr>
      <vt:lpstr>Network Visualization: Cytoscape</vt:lpstr>
      <vt:lpstr>Network Visualization: Gelphi</vt:lpstr>
      <vt:lpstr>References</vt:lpstr>
      <vt:lpstr>Resources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R. Burke Squires</cp:lastModifiedBy>
  <cp:revision>265</cp:revision>
  <dcterms:created xsi:type="dcterms:W3CDTF">2015-02-02T03:16:27Z</dcterms:created>
  <dcterms:modified xsi:type="dcterms:W3CDTF">2023-08-24T14:23:37Z</dcterms:modified>
</cp:coreProperties>
</file>